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228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457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685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9144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1430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3716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16002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1828800" algn="ctr" defTabSz="584200">
        <a:lnSpc>
          <a:spcPct val="90000"/>
        </a:lnSpc>
        <a:spcBef>
          <a:spcPts val="1600"/>
        </a:spcBef>
        <a:defRPr sz="7000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5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3" Type="http://schemas.openxmlformats.org/officeDocument/2006/relationships/image" Target="../media/image5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jpeg"/><Relationship Id="rId3" Type="http://schemas.openxmlformats.org/officeDocument/2006/relationships/image" Target="../media/image56.png"/><Relationship Id="rId4" Type="http://schemas.openxmlformats.org/officeDocument/2006/relationships/image" Target="../media/image11.jpeg"/><Relationship Id="rId5" Type="http://schemas.openxmlformats.org/officeDocument/2006/relationships/image" Target="../media/image57.png"/><Relationship Id="rId6" Type="http://schemas.openxmlformats.org/officeDocument/2006/relationships/image" Target="../media/image12.jpeg"/><Relationship Id="rId7" Type="http://schemas.openxmlformats.org/officeDocument/2006/relationships/image" Target="../media/image58.png"/><Relationship Id="rId8" Type="http://schemas.openxmlformats.org/officeDocument/2006/relationships/image" Target="../media/image13.jpeg"/><Relationship Id="rId9" Type="http://schemas.openxmlformats.org/officeDocument/2006/relationships/image" Target="../media/image5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60.png"/><Relationship Id="rId4" Type="http://schemas.openxmlformats.org/officeDocument/2006/relationships/image" Target="../media/image15.jpeg"/><Relationship Id="rId5" Type="http://schemas.openxmlformats.org/officeDocument/2006/relationships/image" Target="../media/image61.png"/><Relationship Id="rId6" Type="http://schemas.openxmlformats.org/officeDocument/2006/relationships/image" Target="../media/image16.jpeg"/><Relationship Id="rId7" Type="http://schemas.openxmlformats.org/officeDocument/2006/relationships/image" Target="../media/image62.png"/><Relationship Id="rId8" Type="http://schemas.openxmlformats.org/officeDocument/2006/relationships/image" Target="../media/image17.jpeg"/><Relationship Id="rId9" Type="http://schemas.openxmlformats.org/officeDocument/2006/relationships/image" Target="../media/image6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Relationship Id="rId3" Type="http://schemas.openxmlformats.org/officeDocument/2006/relationships/image" Target="../media/image64.png"/><Relationship Id="rId4" Type="http://schemas.openxmlformats.org/officeDocument/2006/relationships/image" Target="../media/image19.jpeg"/><Relationship Id="rId5" Type="http://schemas.openxmlformats.org/officeDocument/2006/relationships/image" Target="../media/image65.png"/><Relationship Id="rId6" Type="http://schemas.openxmlformats.org/officeDocument/2006/relationships/image" Target="../media/image20.jpeg"/><Relationship Id="rId7" Type="http://schemas.openxmlformats.org/officeDocument/2006/relationships/image" Target="../media/image66.png"/><Relationship Id="rId8" Type="http://schemas.openxmlformats.org/officeDocument/2006/relationships/image" Target="../media/image21.jpeg"/><Relationship Id="rId9" Type="http://schemas.openxmlformats.org/officeDocument/2006/relationships/image" Target="../media/image6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5.jpeg"/><Relationship Id="rId5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6.jpeg"/><Relationship Id="rId7" Type="http://schemas.openxmlformats.org/officeDocument/2006/relationships/image" Target="../media/image1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7.jpeg"/><Relationship Id="rId5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60960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CMPE 295 B - Spring 2015</a:t>
            </a:r>
          </a:p>
        </p:txBody>
      </p:sp>
      <p:grpSp>
        <p:nvGrpSpPr>
          <p:cNvPr id="46" name="Group 46"/>
          <p:cNvGrpSpPr/>
          <p:nvPr/>
        </p:nvGrpSpPr>
        <p:grpSpPr>
          <a:xfrm flipH="1">
            <a:off x="469900" y="544561"/>
            <a:ext cx="12065000" cy="5537201"/>
            <a:chOff x="-127000" y="-88900"/>
            <a:chExt cx="12065000" cy="5537200"/>
          </a:xfrm>
        </p:grpSpPr>
        <p:pic>
          <p:nvPicPr>
            <p:cNvPr id="45" name="1967544.jpg"/>
            <p:cNvPicPr/>
            <p:nvPr/>
          </p:nvPicPr>
          <p:blipFill>
            <a:blip r:embed="rId2">
              <a:extLst/>
            </a:blip>
            <a:srcRect l="0" t="14731" r="0" b="14731"/>
            <a:stretch>
              <a:fillRect/>
            </a:stretch>
          </p:blipFill>
          <p:spPr>
            <a:xfrm>
              <a:off x="0" y="0"/>
              <a:ext cx="11811000" cy="5207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2065000" cy="5537200"/>
            </a:xfrm>
            <a:prstGeom prst="rect">
              <a:avLst/>
            </a:prstGeom>
            <a:effectLst/>
          </p:spPr>
        </p:pic>
      </p:grpSp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Liefern</a:t>
            </a:r>
            <a:endParaRPr sz="7000">
              <a:solidFill>
                <a:srgbClr val="D93E2B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D93E2B"/>
                </a:solidFill>
              </a:rPr>
              <a:t>(Crowd-source logistic solution)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3484">
              <a:defRPr sz="1800">
                <a:solidFill>
                  <a:srgbClr val="000000"/>
                </a:solidFill>
              </a:defRPr>
            </a:pPr>
            <a:r>
              <a:rPr sz="2328"/>
              <a:t>Authors:</a:t>
            </a:r>
            <a:r>
              <a:rPr sz="2328" u="sng"/>
              <a:t> </a:t>
            </a:r>
            <a:endParaRPr sz="2328" u="sng"/>
          </a:p>
          <a:p>
            <a:pPr lvl="0" marL="443484" defTabSz="443484">
              <a:defRPr sz="1800">
                <a:solidFill>
                  <a:srgbClr val="000000"/>
                </a:solidFill>
              </a:defRPr>
            </a:pPr>
            <a:r>
              <a:rPr i="1" sz="2328"/>
              <a:t>Arun Malik</a:t>
            </a:r>
            <a:endParaRPr i="1" sz="2328"/>
          </a:p>
          <a:p>
            <a:pPr lvl="0" marL="443484" defTabSz="443484">
              <a:defRPr sz="1800">
                <a:solidFill>
                  <a:srgbClr val="000000"/>
                </a:solidFill>
              </a:defRPr>
            </a:pPr>
            <a:r>
              <a:rPr i="1" sz="2328"/>
              <a:t>Pravin Agrawal</a:t>
            </a:r>
            <a:endParaRPr i="1" sz="2328"/>
          </a:p>
          <a:p>
            <a:pPr lvl="0" marL="443484" defTabSz="443484">
              <a:defRPr sz="1800">
                <a:solidFill>
                  <a:srgbClr val="000000"/>
                </a:solidFill>
              </a:defRPr>
            </a:pPr>
            <a:r>
              <a:rPr i="1" sz="2328"/>
              <a:t>Ram Charan Karnati</a:t>
            </a:r>
            <a:endParaRPr i="1" sz="2328"/>
          </a:p>
          <a:p>
            <a:pPr lvl="0" marL="443484" defTabSz="443484">
              <a:defRPr sz="1800">
                <a:solidFill>
                  <a:srgbClr val="000000"/>
                </a:solidFill>
              </a:defRPr>
            </a:pPr>
            <a:r>
              <a:rPr i="1" sz="2328"/>
              <a:t>Shivaraj Patil</a:t>
            </a:r>
            <a:endParaRPr i="1" sz="2328"/>
          </a:p>
        </p:txBody>
      </p:sp>
      <p:sp>
        <p:nvSpPr>
          <p:cNvPr id="49" name="Shape 49"/>
          <p:cNvSpPr/>
          <p:nvPr/>
        </p:nvSpPr>
        <p:spPr>
          <a:xfrm>
            <a:off x="8378155" y="6070600"/>
            <a:ext cx="404629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Advisor - Prof. Ashok Banerjee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Mobile Application</a:t>
            </a:r>
          </a:p>
        </p:txBody>
      </p:sp>
      <p:grpSp>
        <p:nvGrpSpPr>
          <p:cNvPr id="110" name="Group 110"/>
          <p:cNvGrpSpPr/>
          <p:nvPr/>
        </p:nvGrpSpPr>
        <p:grpSpPr>
          <a:xfrm>
            <a:off x="4227392" y="2178050"/>
            <a:ext cx="4327911" cy="7572707"/>
            <a:chOff x="-127000" y="-88900"/>
            <a:chExt cx="4327910" cy="7572706"/>
          </a:xfrm>
        </p:grpSpPr>
        <p:pic>
          <p:nvPicPr>
            <p:cNvPr id="109" name="Screenshot_2015-05-03-22-12-26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73911" cy="72425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327911" cy="7572707"/>
            </a:xfrm>
            <a:prstGeom prst="rect">
              <a:avLst/>
            </a:prstGeom>
            <a:effectLst/>
          </p:spPr>
        </p:pic>
      </p:grpSp>
      <p:grpSp>
        <p:nvGrpSpPr>
          <p:cNvPr id="113" name="Group 113"/>
          <p:cNvGrpSpPr/>
          <p:nvPr/>
        </p:nvGrpSpPr>
        <p:grpSpPr>
          <a:xfrm>
            <a:off x="8528012" y="2178050"/>
            <a:ext cx="4327911" cy="7572707"/>
            <a:chOff x="-127000" y="-88899"/>
            <a:chExt cx="4327910" cy="7572706"/>
          </a:xfrm>
        </p:grpSpPr>
        <p:pic>
          <p:nvPicPr>
            <p:cNvPr id="112" name="Screenshot_2015-04-29-22-14-06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73911" cy="72425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327911" cy="7572707"/>
            </a:xfrm>
            <a:prstGeom prst="rect">
              <a:avLst/>
            </a:prstGeom>
            <a:effectLst/>
          </p:spPr>
        </p:pic>
      </p:grpSp>
      <p:grpSp>
        <p:nvGrpSpPr>
          <p:cNvPr id="116" name="Group 116"/>
          <p:cNvGrpSpPr/>
          <p:nvPr/>
        </p:nvGrpSpPr>
        <p:grpSpPr>
          <a:xfrm>
            <a:off x="-74739" y="2178050"/>
            <a:ext cx="4327911" cy="7572707"/>
            <a:chOff x="-127000" y="-88899"/>
            <a:chExt cx="4327910" cy="7572706"/>
          </a:xfrm>
        </p:grpSpPr>
        <p:pic>
          <p:nvPicPr>
            <p:cNvPr id="115" name="Screenshot_2015-04-29-22-13-20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73911" cy="72425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4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4327911" cy="75727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Mobile Application</a:t>
            </a:r>
          </a:p>
        </p:txBody>
      </p:sp>
      <p:grpSp>
        <p:nvGrpSpPr>
          <p:cNvPr id="121" name="Group 121"/>
          <p:cNvGrpSpPr/>
          <p:nvPr/>
        </p:nvGrpSpPr>
        <p:grpSpPr>
          <a:xfrm>
            <a:off x="18729" y="2178050"/>
            <a:ext cx="4294747" cy="7513749"/>
            <a:chOff x="-127000" y="-88900"/>
            <a:chExt cx="4294745" cy="7513748"/>
          </a:xfrm>
        </p:grpSpPr>
        <p:pic>
          <p:nvPicPr>
            <p:cNvPr id="120" name="Screenshot_2015-04-29-22-14-4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40746" cy="7183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294746" cy="7513749"/>
            </a:xfrm>
            <a:prstGeom prst="rect">
              <a:avLst/>
            </a:prstGeom>
            <a:effectLst/>
          </p:spPr>
        </p:pic>
      </p:grpSp>
      <p:grpSp>
        <p:nvGrpSpPr>
          <p:cNvPr id="124" name="Group 124"/>
          <p:cNvGrpSpPr/>
          <p:nvPr/>
        </p:nvGrpSpPr>
        <p:grpSpPr>
          <a:xfrm>
            <a:off x="8660327" y="2178050"/>
            <a:ext cx="4294746" cy="7513749"/>
            <a:chOff x="-127000" y="-88900"/>
            <a:chExt cx="4294745" cy="7513748"/>
          </a:xfrm>
        </p:grpSpPr>
        <p:pic>
          <p:nvPicPr>
            <p:cNvPr id="123" name="Screenshot_2015-04-29-22-15-40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40746" cy="7183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294746" cy="7513749"/>
            </a:xfrm>
            <a:prstGeom prst="rect">
              <a:avLst/>
            </a:prstGeom>
            <a:effectLst/>
          </p:spPr>
        </p:pic>
      </p:grpSp>
      <p:grpSp>
        <p:nvGrpSpPr>
          <p:cNvPr id="127" name="Group 127"/>
          <p:cNvGrpSpPr/>
          <p:nvPr/>
        </p:nvGrpSpPr>
        <p:grpSpPr>
          <a:xfrm>
            <a:off x="4355027" y="2178049"/>
            <a:ext cx="4294746" cy="7513750"/>
            <a:chOff x="-127000" y="-88900"/>
            <a:chExt cx="4294745" cy="7513748"/>
          </a:xfrm>
        </p:grpSpPr>
        <p:pic>
          <p:nvPicPr>
            <p:cNvPr id="126" name="Screenshot_2015-04-29-22-15-2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40746" cy="71835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4294746" cy="75137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Mobile Application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-83797" y="2178050"/>
            <a:ext cx="4333082" cy="7581900"/>
            <a:chOff x="-127000" y="-88900"/>
            <a:chExt cx="4333080" cy="7581900"/>
          </a:xfrm>
        </p:grpSpPr>
        <p:pic>
          <p:nvPicPr>
            <p:cNvPr id="131" name="Screenshot_2015-04-29-22-15-56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79081" cy="7251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333081" cy="7581900"/>
            </a:xfrm>
            <a:prstGeom prst="rect">
              <a:avLst/>
            </a:prstGeom>
            <a:effectLst/>
          </p:spPr>
        </p:pic>
      </p:grpSp>
      <p:grpSp>
        <p:nvGrpSpPr>
          <p:cNvPr id="135" name="Group 135"/>
          <p:cNvGrpSpPr/>
          <p:nvPr/>
        </p:nvGrpSpPr>
        <p:grpSpPr>
          <a:xfrm>
            <a:off x="4277590" y="2178049"/>
            <a:ext cx="4333082" cy="7581901"/>
            <a:chOff x="-127000" y="-88900"/>
            <a:chExt cx="4333080" cy="7581900"/>
          </a:xfrm>
        </p:grpSpPr>
        <p:pic>
          <p:nvPicPr>
            <p:cNvPr id="134" name="Screenshot_2015-04-29-22-16-2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79081" cy="7251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333081" cy="7581900"/>
            </a:xfrm>
            <a:prstGeom prst="rect">
              <a:avLst/>
            </a:prstGeom>
            <a:effectLst/>
          </p:spPr>
        </p:pic>
      </p:grpSp>
      <p:grpSp>
        <p:nvGrpSpPr>
          <p:cNvPr id="138" name="Group 138"/>
          <p:cNvGrpSpPr/>
          <p:nvPr/>
        </p:nvGrpSpPr>
        <p:grpSpPr>
          <a:xfrm>
            <a:off x="8575476" y="2178050"/>
            <a:ext cx="4295976" cy="7515935"/>
            <a:chOff x="-127000" y="-88900"/>
            <a:chExt cx="4295975" cy="7515934"/>
          </a:xfrm>
        </p:grpSpPr>
        <p:pic>
          <p:nvPicPr>
            <p:cNvPr id="137" name="Screenshot_2015-04-29-22-16-50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4041977" cy="71857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1" y="-88900"/>
              <a:ext cx="4295977" cy="751593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Mobile Application</a:t>
            </a:r>
          </a:p>
        </p:txBody>
      </p:sp>
      <p:grpSp>
        <p:nvGrpSpPr>
          <p:cNvPr id="143" name="Group 143"/>
          <p:cNvGrpSpPr/>
          <p:nvPr/>
        </p:nvGrpSpPr>
        <p:grpSpPr>
          <a:xfrm>
            <a:off x="22308" y="2178049"/>
            <a:ext cx="4360375" cy="7630423"/>
            <a:chOff x="-127000" y="-88900"/>
            <a:chExt cx="4360374" cy="7630421"/>
          </a:xfrm>
        </p:grpSpPr>
        <p:pic>
          <p:nvPicPr>
            <p:cNvPr id="142" name="Screenshot_2015-04-29-22-18-07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106375" cy="73002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360375" cy="7630422"/>
            </a:xfrm>
            <a:prstGeom prst="rect">
              <a:avLst/>
            </a:prstGeom>
            <a:effectLst/>
          </p:spPr>
        </p:pic>
      </p:grpSp>
      <p:grpSp>
        <p:nvGrpSpPr>
          <p:cNvPr id="146" name="Group 146"/>
          <p:cNvGrpSpPr/>
          <p:nvPr/>
        </p:nvGrpSpPr>
        <p:grpSpPr>
          <a:xfrm>
            <a:off x="4322542" y="2178636"/>
            <a:ext cx="4359716" cy="7629250"/>
            <a:chOff x="-127000" y="-88900"/>
            <a:chExt cx="4359715" cy="7629249"/>
          </a:xfrm>
        </p:grpSpPr>
        <p:pic>
          <p:nvPicPr>
            <p:cNvPr id="145" name="Screenshot_2015-04-29-22-18-25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05716" cy="729905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359716" cy="7629250"/>
            </a:xfrm>
            <a:prstGeom prst="rect">
              <a:avLst/>
            </a:prstGeom>
            <a:effectLst/>
          </p:spPr>
        </p:pic>
      </p:grpSp>
      <p:grpSp>
        <p:nvGrpSpPr>
          <p:cNvPr id="149" name="Group 149"/>
          <p:cNvGrpSpPr/>
          <p:nvPr/>
        </p:nvGrpSpPr>
        <p:grpSpPr>
          <a:xfrm>
            <a:off x="8679457" y="2178050"/>
            <a:ext cx="4360375" cy="7630422"/>
            <a:chOff x="-127000" y="-88900"/>
            <a:chExt cx="4360373" cy="7630421"/>
          </a:xfrm>
        </p:grpSpPr>
        <p:pic>
          <p:nvPicPr>
            <p:cNvPr id="148" name="Screenshot_2015-04-29-22-20-42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106374" cy="73002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4360374" cy="763042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Website</a:t>
            </a:r>
          </a:p>
        </p:txBody>
      </p:sp>
      <p:grpSp>
        <p:nvGrpSpPr>
          <p:cNvPr id="154" name="Group 154"/>
          <p:cNvGrpSpPr/>
          <p:nvPr/>
        </p:nvGrpSpPr>
        <p:grpSpPr>
          <a:xfrm>
            <a:off x="-86222" y="2324099"/>
            <a:ext cx="6348253" cy="3617957"/>
            <a:chOff x="-127000" y="-88899"/>
            <a:chExt cx="6348252" cy="3617955"/>
          </a:xfrm>
        </p:grpSpPr>
        <p:pic>
          <p:nvPicPr>
            <p:cNvPr id="153" name="Screen Shot 2015-05-03 at 8.52.24 PM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094253" cy="32877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6348253" cy="3617956"/>
            </a:xfrm>
            <a:prstGeom prst="rect">
              <a:avLst/>
            </a:prstGeom>
            <a:effectLst/>
          </p:spPr>
        </p:pic>
      </p:grpSp>
      <p:grpSp>
        <p:nvGrpSpPr>
          <p:cNvPr id="157" name="Group 157"/>
          <p:cNvGrpSpPr/>
          <p:nvPr/>
        </p:nvGrpSpPr>
        <p:grpSpPr>
          <a:xfrm>
            <a:off x="-95419" y="5776955"/>
            <a:ext cx="6366648" cy="3635710"/>
            <a:chOff x="-127000" y="-88900"/>
            <a:chExt cx="6366647" cy="3635708"/>
          </a:xfrm>
        </p:grpSpPr>
        <p:pic>
          <p:nvPicPr>
            <p:cNvPr id="156" name="Screen Shot 2015-05-03 at 8.53.21 PM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112648" cy="330550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5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6366648" cy="3635709"/>
            </a:xfrm>
            <a:prstGeom prst="rect">
              <a:avLst/>
            </a:prstGeom>
            <a:effectLst/>
          </p:spPr>
        </p:pic>
      </p:grpSp>
      <p:grpSp>
        <p:nvGrpSpPr>
          <p:cNvPr id="160" name="Group 160"/>
          <p:cNvGrpSpPr/>
          <p:nvPr/>
        </p:nvGrpSpPr>
        <p:grpSpPr>
          <a:xfrm>
            <a:off x="6301487" y="2324099"/>
            <a:ext cx="6353319" cy="3617957"/>
            <a:chOff x="-127000" y="-88900"/>
            <a:chExt cx="6353318" cy="3617955"/>
          </a:xfrm>
        </p:grpSpPr>
        <p:pic>
          <p:nvPicPr>
            <p:cNvPr id="159" name="Screen Shot 2015-05-03 at 8.53.43 PM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099319" cy="32877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6353319" cy="3617956"/>
            </a:xfrm>
            <a:prstGeom prst="rect">
              <a:avLst/>
            </a:prstGeom>
            <a:effectLst/>
          </p:spPr>
        </p:pic>
      </p:grpSp>
      <p:grpSp>
        <p:nvGrpSpPr>
          <p:cNvPr id="163" name="Group 163"/>
          <p:cNvGrpSpPr/>
          <p:nvPr/>
        </p:nvGrpSpPr>
        <p:grpSpPr>
          <a:xfrm>
            <a:off x="6303371" y="5784316"/>
            <a:ext cx="6349552" cy="3620988"/>
            <a:chOff x="-127000" y="-88900"/>
            <a:chExt cx="6349551" cy="3620987"/>
          </a:xfrm>
        </p:grpSpPr>
        <p:pic>
          <p:nvPicPr>
            <p:cNvPr id="162" name="Screen Shot 2015-05-03 at 9.02.04 PM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095552" cy="32907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1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0" y="-88900"/>
              <a:ext cx="6349552" cy="36209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7"/>
          <p:cNvGrpSpPr/>
          <p:nvPr/>
        </p:nvGrpSpPr>
        <p:grpSpPr>
          <a:xfrm flipH="1" rot="540000">
            <a:off x="5547866" y="2896086"/>
            <a:ext cx="7089531" cy="4175188"/>
            <a:chOff x="-127000" y="-88899"/>
            <a:chExt cx="7089530" cy="4175186"/>
          </a:xfrm>
        </p:grpSpPr>
        <p:pic>
          <p:nvPicPr>
            <p:cNvPr id="166" name="1681422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6835531" cy="38449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1"/>
              <a:ext cx="7089531" cy="4175188"/>
            </a:xfrm>
            <a:prstGeom prst="rect">
              <a:avLst/>
            </a:prstGeom>
            <a:effectLst/>
          </p:spPr>
        </p:pic>
      </p:grp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Acknowledgement</a:t>
            </a:r>
          </a:p>
        </p:txBody>
      </p:sp>
      <p:sp>
        <p:nvSpPr>
          <p:cNvPr id="169" name="Shape 169"/>
          <p:cNvSpPr/>
          <p:nvPr/>
        </p:nvSpPr>
        <p:spPr>
          <a:xfrm>
            <a:off x="441228" y="2870199"/>
            <a:ext cx="12122343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We are thankful to </a:t>
            </a:r>
            <a:endParaRPr sz="31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Professor Ashok Banerjee</a:t>
            </a: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Professor Dan Harkey</a:t>
            </a: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Dr. Jerry Gao</a:t>
            </a: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Professor Keith Perry</a:t>
            </a: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Dr. Lee Chang</a:t>
            </a:r>
            <a:endParaRPr sz="3100">
              <a:solidFill>
                <a:srgbClr val="414141"/>
              </a:solidFill>
            </a:endParaRPr>
          </a:p>
          <a:p>
            <a:pPr lvl="0" marL="313266" indent="-313266" algn="l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Dr. Xiao Su</a:t>
            </a:r>
            <a:endParaRPr sz="31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100">
              <a:solidFill>
                <a:srgbClr val="41414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414141"/>
                </a:solidFill>
              </a:rPr>
              <a:t>for their assistant and guidance in helping us materialize this project.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1270000" y="8458200"/>
            <a:ext cx="10464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“Thank You.” 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307677" y="29360"/>
            <a:ext cx="12389446" cy="8415441"/>
            <a:chOff x="-126999" y="-88899"/>
            <a:chExt cx="12389445" cy="8415440"/>
          </a:xfrm>
        </p:grpSpPr>
        <p:pic>
          <p:nvPicPr>
            <p:cNvPr id="173" name="Day365small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135446" cy="80852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2389446" cy="841544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8"/>
          <p:cNvGrpSpPr/>
          <p:nvPr/>
        </p:nvGrpSpPr>
        <p:grpSpPr>
          <a:xfrm>
            <a:off x="180569" y="1286924"/>
            <a:ext cx="5953765" cy="3536318"/>
            <a:chOff x="-127000" y="-88899"/>
            <a:chExt cx="5953763" cy="3536316"/>
          </a:xfrm>
        </p:grpSpPr>
        <p:pic>
          <p:nvPicPr>
            <p:cNvPr id="177" name="danbo-wallpaper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699764" cy="32061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953764" cy="3536317"/>
            </a:xfrm>
            <a:prstGeom prst="rect">
              <a:avLst/>
            </a:prstGeom>
            <a:effectLst/>
          </p:spPr>
        </p:pic>
      </p:grpSp>
      <p:grpSp>
        <p:nvGrpSpPr>
          <p:cNvPr id="181" name="Group 181"/>
          <p:cNvGrpSpPr/>
          <p:nvPr/>
        </p:nvGrpSpPr>
        <p:grpSpPr>
          <a:xfrm flipH="1">
            <a:off x="157559" y="5393777"/>
            <a:ext cx="5999785" cy="3562204"/>
            <a:chOff x="-127000" y="-88900"/>
            <a:chExt cx="5999784" cy="3562203"/>
          </a:xfrm>
        </p:grpSpPr>
        <p:pic>
          <p:nvPicPr>
            <p:cNvPr id="180" name="danbo-wallpaper-rambo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745785" cy="323200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999785" cy="3562204"/>
            </a:xfrm>
            <a:prstGeom prst="rect">
              <a:avLst/>
            </a:prstGeom>
            <a:effectLst/>
          </p:spPr>
        </p:pic>
      </p:grpSp>
      <p:grpSp>
        <p:nvGrpSpPr>
          <p:cNvPr id="184" name="Group 184"/>
          <p:cNvGrpSpPr/>
          <p:nvPr/>
        </p:nvGrpSpPr>
        <p:grpSpPr>
          <a:xfrm>
            <a:off x="6569329" y="981881"/>
            <a:ext cx="5953764" cy="3892553"/>
            <a:chOff x="-127000" y="-88900"/>
            <a:chExt cx="5953763" cy="3892551"/>
          </a:xfrm>
        </p:grpSpPr>
        <p:pic>
          <p:nvPicPr>
            <p:cNvPr id="183" name="danbo_soccer_61wfzdb__backgrounds_wallpaper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699764" cy="3562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5953764" cy="3892552"/>
            </a:xfrm>
            <a:prstGeom prst="rect">
              <a:avLst/>
            </a:prstGeom>
            <a:effectLst/>
          </p:spPr>
        </p:pic>
      </p:grpSp>
      <p:grpSp>
        <p:nvGrpSpPr>
          <p:cNvPr id="187" name="Group 187"/>
          <p:cNvGrpSpPr/>
          <p:nvPr/>
        </p:nvGrpSpPr>
        <p:grpSpPr>
          <a:xfrm flipH="1">
            <a:off x="6569329" y="5443828"/>
            <a:ext cx="5953764" cy="3462102"/>
            <a:chOff x="-127000" y="-88900"/>
            <a:chExt cx="5953763" cy="3462101"/>
          </a:xfrm>
        </p:grpSpPr>
        <p:pic>
          <p:nvPicPr>
            <p:cNvPr id="186" name="186289-35720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0"/>
              <a:ext cx="5699765" cy="31319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5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1" y="-88900"/>
              <a:ext cx="5953765" cy="34621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1"/>
          <p:cNvGrpSpPr/>
          <p:nvPr/>
        </p:nvGrpSpPr>
        <p:grpSpPr>
          <a:xfrm>
            <a:off x="210067" y="5136263"/>
            <a:ext cx="5826514" cy="3464739"/>
            <a:chOff x="-127000" y="-88900"/>
            <a:chExt cx="5826512" cy="3464738"/>
          </a:xfrm>
        </p:grpSpPr>
        <p:pic>
          <p:nvPicPr>
            <p:cNvPr id="190" name="6771964-awesome-danbo-wallpaper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72513" cy="31345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826513" cy="3464739"/>
            </a:xfrm>
            <a:prstGeom prst="rect">
              <a:avLst/>
            </a:prstGeom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210067" y="470197"/>
            <a:ext cx="5826514" cy="3813022"/>
            <a:chOff x="-127000" y="-88900"/>
            <a:chExt cx="5826512" cy="3813020"/>
          </a:xfrm>
        </p:grpSpPr>
        <p:pic>
          <p:nvPicPr>
            <p:cNvPr id="193" name="1310010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572513" cy="34828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826513" cy="3813021"/>
            </a:xfrm>
            <a:prstGeom prst="rect">
              <a:avLst/>
            </a:prstGeom>
            <a:effectLst/>
          </p:spPr>
        </p:pic>
      </p:grpSp>
      <p:grpSp>
        <p:nvGrpSpPr>
          <p:cNvPr id="197" name="Group 197"/>
          <p:cNvGrpSpPr/>
          <p:nvPr/>
        </p:nvGrpSpPr>
        <p:grpSpPr>
          <a:xfrm>
            <a:off x="6902310" y="353523"/>
            <a:ext cx="5826514" cy="4046370"/>
            <a:chOff x="-127000" y="-88899"/>
            <a:chExt cx="5826512" cy="4046369"/>
          </a:xfrm>
        </p:grpSpPr>
        <p:pic>
          <p:nvPicPr>
            <p:cNvPr id="196" name="Day 255small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5572514" cy="37161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1" y="-88900"/>
              <a:ext cx="5826514" cy="4046370"/>
            </a:xfrm>
            <a:prstGeom prst="rect">
              <a:avLst/>
            </a:prstGeom>
            <a:effectLst/>
          </p:spPr>
        </p:pic>
      </p:grpSp>
      <p:grpSp>
        <p:nvGrpSpPr>
          <p:cNvPr id="200" name="Group 200"/>
          <p:cNvGrpSpPr/>
          <p:nvPr/>
        </p:nvGrpSpPr>
        <p:grpSpPr>
          <a:xfrm flipH="1">
            <a:off x="6482047" y="4832148"/>
            <a:ext cx="6406625" cy="4175591"/>
            <a:chOff x="-127000" y="-88900"/>
            <a:chExt cx="6406624" cy="4175590"/>
          </a:xfrm>
        </p:grpSpPr>
        <p:pic>
          <p:nvPicPr>
            <p:cNvPr id="199" name="wonderful-danbo-wallpaper-46444-47808-hd-wallpapers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6152626" cy="384539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1" y="-88901"/>
              <a:ext cx="6406626" cy="417559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4"/>
          <p:cNvGrpSpPr/>
          <p:nvPr/>
        </p:nvGrpSpPr>
        <p:grpSpPr>
          <a:xfrm>
            <a:off x="457547" y="164111"/>
            <a:ext cx="5557363" cy="3866881"/>
            <a:chOff x="-127000" y="-88900"/>
            <a:chExt cx="5557361" cy="3866879"/>
          </a:xfrm>
        </p:grpSpPr>
        <p:pic>
          <p:nvPicPr>
            <p:cNvPr id="203" name="Day51small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03362" cy="35366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557362" cy="3866880"/>
            </a:xfrm>
            <a:prstGeom prst="rect">
              <a:avLst/>
            </a:prstGeom>
            <a:effectLst/>
          </p:spPr>
        </p:pic>
      </p:grpSp>
      <p:grpSp>
        <p:nvGrpSpPr>
          <p:cNvPr id="207" name="Group 207"/>
          <p:cNvGrpSpPr/>
          <p:nvPr/>
        </p:nvGrpSpPr>
        <p:grpSpPr>
          <a:xfrm flipH="1">
            <a:off x="6834640" y="164111"/>
            <a:ext cx="5912688" cy="3866881"/>
            <a:chOff x="-127000" y="-88900"/>
            <a:chExt cx="5912687" cy="3866879"/>
          </a:xfrm>
        </p:grpSpPr>
        <p:pic>
          <p:nvPicPr>
            <p:cNvPr id="206" name="danbo_wallpaper_fre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658688" cy="35366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5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912688" cy="3866880"/>
            </a:xfrm>
            <a:prstGeom prst="rect">
              <a:avLst/>
            </a:prstGeom>
            <a:effectLst/>
          </p:spPr>
        </p:pic>
      </p:grpSp>
      <p:grpSp>
        <p:nvGrpSpPr>
          <p:cNvPr id="210" name="Group 210"/>
          <p:cNvGrpSpPr/>
          <p:nvPr/>
        </p:nvGrpSpPr>
        <p:grpSpPr>
          <a:xfrm>
            <a:off x="84991" y="4813337"/>
            <a:ext cx="6302474" cy="4110497"/>
            <a:chOff x="-127000" y="-88900"/>
            <a:chExt cx="6302473" cy="4110495"/>
          </a:xfrm>
        </p:grpSpPr>
        <p:pic>
          <p:nvPicPr>
            <p:cNvPr id="209" name="1502183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048474" cy="37802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6302474" cy="4110496"/>
            </a:xfrm>
            <a:prstGeom prst="rect">
              <a:avLst/>
            </a:prstGeom>
            <a:effectLst/>
          </p:spPr>
        </p:pic>
      </p:grpSp>
      <p:grpSp>
        <p:nvGrpSpPr>
          <p:cNvPr id="213" name="Group 213"/>
          <p:cNvGrpSpPr/>
          <p:nvPr/>
        </p:nvGrpSpPr>
        <p:grpSpPr>
          <a:xfrm>
            <a:off x="6639747" y="5002352"/>
            <a:ext cx="6302474" cy="3732467"/>
            <a:chOff x="-127000" y="-88900"/>
            <a:chExt cx="6302473" cy="3732466"/>
          </a:xfrm>
        </p:grpSpPr>
        <p:pic>
          <p:nvPicPr>
            <p:cNvPr id="212" name="5385-danbo-in-the-shower-1920x1080-digital-art-wallpaper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048474" cy="34022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0" y="-88900"/>
              <a:ext cx="6302474" cy="37324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Features</a:t>
            </a:r>
          </a:p>
        </p:txBody>
      </p:sp>
      <p:sp>
        <p:nvSpPr>
          <p:cNvPr id="52" name="Shape 52"/>
          <p:cNvSpPr/>
          <p:nvPr/>
        </p:nvSpPr>
        <p:spPr>
          <a:xfrm>
            <a:off x="266700" y="2432050"/>
            <a:ext cx="6647756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414141"/>
                </a:solidFill>
              </a:rPr>
              <a:t>Crowd Source</a:t>
            </a:r>
            <a:endParaRPr b="1" sz="36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Peer-to-peer shipping network</a:t>
            </a:r>
            <a:endParaRPr sz="3000">
              <a:solidFill>
                <a:srgbClr val="414141"/>
              </a:solidFill>
            </a:endParaRPr>
          </a:p>
          <a:p>
            <a:pPr lvl="1" marL="939800" indent="-469900" algn="l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True crowd sourced delivery platform that will help connect travelers and customers all around the world. </a:t>
            </a:r>
          </a:p>
        </p:txBody>
      </p:sp>
      <p:grpSp>
        <p:nvGrpSpPr>
          <p:cNvPr id="55" name="Group 55"/>
          <p:cNvGrpSpPr/>
          <p:nvPr/>
        </p:nvGrpSpPr>
        <p:grpSpPr>
          <a:xfrm flipH="1" rot="0">
            <a:off x="6529439" y="2390774"/>
            <a:ext cx="6314269" cy="4368801"/>
            <a:chOff x="-126999" y="-88899"/>
            <a:chExt cx="6314268" cy="4368800"/>
          </a:xfrm>
        </p:grpSpPr>
        <p:pic>
          <p:nvPicPr>
            <p:cNvPr id="54" name="happy-danbo-wallpaper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6060270" cy="40386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6314269" cy="4368801"/>
            </a:xfrm>
            <a:prstGeom prst="rect">
              <a:avLst/>
            </a:prstGeom>
            <a:effectLst/>
          </p:spPr>
        </p:pic>
      </p:grpSp>
      <p:sp>
        <p:nvSpPr>
          <p:cNvPr id="56" name="Shape 56"/>
          <p:cNvSpPr/>
          <p:nvPr/>
        </p:nvSpPr>
        <p:spPr>
          <a:xfrm>
            <a:off x="278258" y="6972299"/>
            <a:ext cx="12448283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b="1" sz="3600"/>
            </a:lvl1pPr>
            <a:lvl2pPr marL="939800" indent="-469900" algn="l">
              <a:spcBef>
                <a:spcPts val="2400"/>
              </a:spcBef>
              <a:buSzPct val="75000"/>
              <a:buChar char="•"/>
              <a:defRPr sz="3000"/>
            </a:lvl2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414141"/>
                </a:solidFill>
              </a:rPr>
              <a:t>Cheaper</a:t>
            </a:r>
            <a:endParaRPr b="1"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Liefern helps to monetize the extra carrying space of drivers that are already on their way to the destination.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Features</a:t>
            </a:r>
          </a:p>
        </p:txBody>
      </p:sp>
      <p:sp>
        <p:nvSpPr>
          <p:cNvPr id="59" name="Shape 59"/>
          <p:cNvSpPr/>
          <p:nvPr/>
        </p:nvSpPr>
        <p:spPr>
          <a:xfrm>
            <a:off x="355600" y="2178049"/>
            <a:ext cx="1229360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b="1" sz="3600"/>
            </a:lvl1pPr>
            <a:lvl2pPr marL="939800" indent="-469900" algn="l">
              <a:spcBef>
                <a:spcPts val="2400"/>
              </a:spcBef>
              <a:buSzPct val="75000"/>
              <a:buChar char="•"/>
              <a:defRPr sz="3000"/>
            </a:lvl2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414141"/>
                </a:solidFill>
              </a:rPr>
              <a:t>Faster Delivery</a:t>
            </a:r>
            <a:endParaRPr b="1"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Do not wait for 2-3 days delivery. Get faster delivery from Liefern traveler on their way.</a:t>
            </a:r>
          </a:p>
        </p:txBody>
      </p:sp>
      <p:sp>
        <p:nvSpPr>
          <p:cNvPr id="60" name="Shape 60"/>
          <p:cNvSpPr/>
          <p:nvPr/>
        </p:nvSpPr>
        <p:spPr>
          <a:xfrm>
            <a:off x="324619" y="5568949"/>
            <a:ext cx="5112197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b="1" sz="3600"/>
            </a:lvl1pPr>
            <a:lvl2pPr marL="939800" indent="-469900" algn="l">
              <a:spcBef>
                <a:spcPts val="2400"/>
              </a:spcBef>
              <a:buSzPct val="75000"/>
              <a:buChar char="•"/>
              <a:defRPr sz="3000"/>
            </a:lvl2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414141"/>
                </a:solidFill>
              </a:rPr>
              <a:t>Saving Environment</a:t>
            </a:r>
            <a:endParaRPr b="1"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Liefern doesn't add any new vehicles on the road. But make use of existing one. </a:t>
            </a:r>
          </a:p>
        </p:txBody>
      </p:sp>
      <p:grpSp>
        <p:nvGrpSpPr>
          <p:cNvPr id="63" name="Group 63"/>
          <p:cNvGrpSpPr/>
          <p:nvPr/>
        </p:nvGrpSpPr>
        <p:grpSpPr>
          <a:xfrm flipH="1">
            <a:off x="5937321" y="4051299"/>
            <a:ext cx="6652777" cy="5129283"/>
            <a:chOff x="-127000" y="-88900"/>
            <a:chExt cx="6652776" cy="5129281"/>
          </a:xfrm>
        </p:grpSpPr>
        <p:pic>
          <p:nvPicPr>
            <p:cNvPr id="62" name="danbo_bumby_ride-811839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98777" cy="47990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6652777" cy="51292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Technology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859916" y="2965449"/>
            <a:ext cx="12148568" cy="5898974"/>
            <a:chOff x="-126999" y="-88900"/>
            <a:chExt cx="12148566" cy="5898972"/>
          </a:xfrm>
        </p:grpSpPr>
        <p:pic>
          <p:nvPicPr>
            <p:cNvPr id="67" name="Screen Shot 2015-05-03 at 11.29.29 PM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894567" cy="55687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2148567" cy="5898973"/>
            </a:xfrm>
            <a:prstGeom prst="rect">
              <a:avLst/>
            </a:prstGeom>
            <a:effectLst/>
          </p:spPr>
        </p:pic>
      </p:grpSp>
      <p:grpSp>
        <p:nvGrpSpPr>
          <p:cNvPr id="71" name="Group 71"/>
          <p:cNvGrpSpPr/>
          <p:nvPr/>
        </p:nvGrpSpPr>
        <p:grpSpPr>
          <a:xfrm rot="820613">
            <a:off x="8919650" y="224863"/>
            <a:ext cx="5322925" cy="3498278"/>
            <a:chOff x="-126999" y="-88899"/>
            <a:chExt cx="5322923" cy="3498277"/>
          </a:xfrm>
        </p:grpSpPr>
        <p:pic>
          <p:nvPicPr>
            <p:cNvPr id="70" name="6839964-danbo-wallpapers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5068925" cy="31680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1"/>
              <a:ext cx="5322924" cy="349827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Architecture</a:t>
            </a:r>
          </a:p>
        </p:txBody>
      </p:sp>
      <p:grpSp>
        <p:nvGrpSpPr>
          <p:cNvPr id="76" name="Group 76"/>
          <p:cNvGrpSpPr/>
          <p:nvPr/>
        </p:nvGrpSpPr>
        <p:grpSpPr>
          <a:xfrm>
            <a:off x="508000" y="2324100"/>
            <a:ext cx="11988800" cy="6939173"/>
            <a:chOff x="-127000" y="-88900"/>
            <a:chExt cx="11988800" cy="6939172"/>
          </a:xfrm>
        </p:grpSpPr>
        <p:pic>
          <p:nvPicPr>
            <p:cNvPr id="75" name="Screen Shot 2015-05-03 at 12.16.04 PM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734800" cy="66089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11988800" cy="693917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Deployment Architecture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3307653" y="2178049"/>
            <a:ext cx="5796026" cy="7649575"/>
            <a:chOff x="-127000" y="-88900"/>
            <a:chExt cx="5796025" cy="7649573"/>
          </a:xfrm>
        </p:grpSpPr>
        <p:pic>
          <p:nvPicPr>
            <p:cNvPr id="80" name="AWS Design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5542027" cy="73193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1" y="-88900"/>
              <a:ext cx="5796027" cy="764957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Database Architecture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2694255" y="2178050"/>
            <a:ext cx="7616290" cy="7514443"/>
            <a:chOff x="-127000" y="-88900"/>
            <a:chExt cx="7616289" cy="7514442"/>
          </a:xfrm>
        </p:grpSpPr>
        <p:pic>
          <p:nvPicPr>
            <p:cNvPr id="85" name="dBarch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362290" cy="71842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7616290" cy="75144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Methodology</a:t>
            </a:r>
          </a:p>
        </p:txBody>
      </p:sp>
      <p:grpSp>
        <p:nvGrpSpPr>
          <p:cNvPr id="91" name="Group 91"/>
          <p:cNvGrpSpPr/>
          <p:nvPr/>
        </p:nvGrpSpPr>
        <p:grpSpPr>
          <a:xfrm>
            <a:off x="-87" y="4006849"/>
            <a:ext cx="8156713" cy="4355140"/>
            <a:chOff x="-127000" y="-88900"/>
            <a:chExt cx="8156712" cy="4355138"/>
          </a:xfrm>
        </p:grpSpPr>
        <p:pic>
          <p:nvPicPr>
            <p:cNvPr id="90" name="ac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902713" cy="40249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8156713" cy="4355139"/>
            </a:xfrm>
            <a:prstGeom prst="rect">
              <a:avLst/>
            </a:prstGeom>
            <a:effectLst/>
          </p:spPr>
        </p:pic>
      </p:grpSp>
      <p:grpSp>
        <p:nvGrpSpPr>
          <p:cNvPr id="94" name="Group 94"/>
          <p:cNvGrpSpPr/>
          <p:nvPr/>
        </p:nvGrpSpPr>
        <p:grpSpPr>
          <a:xfrm>
            <a:off x="8092194" y="2819400"/>
            <a:ext cx="4882877" cy="5502736"/>
            <a:chOff x="-127000" y="-88900"/>
            <a:chExt cx="4882875" cy="5502735"/>
          </a:xfrm>
        </p:grpSpPr>
        <p:pic>
          <p:nvPicPr>
            <p:cNvPr id="93" name="usecas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28876" cy="51725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882876" cy="5502736"/>
            </a:xfrm>
            <a:prstGeom prst="rect">
              <a:avLst/>
            </a:prstGeom>
            <a:effectLst/>
          </p:spPr>
        </p:pic>
      </p:grpSp>
      <p:grpSp>
        <p:nvGrpSpPr>
          <p:cNvPr id="97" name="Group 97"/>
          <p:cNvGrpSpPr/>
          <p:nvPr/>
        </p:nvGrpSpPr>
        <p:grpSpPr>
          <a:xfrm flipH="1" rot="21027186">
            <a:off x="-281245" y="233257"/>
            <a:ext cx="4324791" cy="3383293"/>
            <a:chOff x="-127000" y="-88899"/>
            <a:chExt cx="4324789" cy="3383291"/>
          </a:xfrm>
        </p:grpSpPr>
        <p:pic>
          <p:nvPicPr>
            <p:cNvPr id="96" name="Danbo-Camera-HD-Wallpaper.jp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70790" cy="30530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5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1"/>
              <a:ext cx="4324790" cy="33832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Economic Impact</a:t>
            </a:r>
          </a:p>
        </p:txBody>
      </p:sp>
      <p:grpSp>
        <p:nvGrpSpPr>
          <p:cNvPr id="102" name="Group 102"/>
          <p:cNvGrpSpPr/>
          <p:nvPr/>
        </p:nvGrpSpPr>
        <p:grpSpPr>
          <a:xfrm>
            <a:off x="585043" y="2178050"/>
            <a:ext cx="9474329" cy="5553336"/>
            <a:chOff x="-126999" y="-88900"/>
            <a:chExt cx="9474327" cy="5553335"/>
          </a:xfrm>
        </p:grpSpPr>
        <p:pic>
          <p:nvPicPr>
            <p:cNvPr id="101" name="eco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220328" cy="5223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9474328" cy="5553336"/>
            </a:xfrm>
            <a:prstGeom prst="rect">
              <a:avLst/>
            </a:prstGeom>
            <a:effectLst/>
          </p:spPr>
        </p:pic>
      </p:grpSp>
      <p:grpSp>
        <p:nvGrpSpPr>
          <p:cNvPr id="105" name="Group 105"/>
          <p:cNvGrpSpPr/>
          <p:nvPr/>
        </p:nvGrpSpPr>
        <p:grpSpPr>
          <a:xfrm>
            <a:off x="7704585" y="5698721"/>
            <a:ext cx="5267275" cy="4090156"/>
            <a:chOff x="-127000" y="-88900"/>
            <a:chExt cx="5267273" cy="4090154"/>
          </a:xfrm>
        </p:grpSpPr>
        <p:pic>
          <p:nvPicPr>
            <p:cNvPr id="104" name="Danbo_starbucks-Carton_with_the_film_people_Danbo_Wallpaper_1024x768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013274" cy="37599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267274" cy="40901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